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6" r:id="rId5"/>
    <p:sldId id="260" r:id="rId6"/>
    <p:sldId id="263" r:id="rId7"/>
    <p:sldId id="268" r:id="rId8"/>
    <p:sldId id="262" r:id="rId9"/>
    <p:sldId id="264" r:id="rId10"/>
    <p:sldId id="261" r:id="rId11"/>
    <p:sldId id="265" r:id="rId12"/>
    <p:sldId id="267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8BC1D-1981-4F41-B261-C1AD92190054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838E7-2AFD-406E-A462-2BF3D036B85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0737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B84B-A139-47AD-B552-C0131BE24BF0}" type="datetime1">
              <a:rPr lang="en-US" smtClean="0"/>
              <a:t>4/3/2013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0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9F3B-69ED-4368-BAF5-8EFC128040CF}" type="datetime1">
              <a:rPr lang="en-US" smtClean="0"/>
              <a:t>4/3/2013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169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FBE13-FD3A-4759-8B22-0A9068669802}" type="datetime1">
              <a:rPr lang="en-US" smtClean="0"/>
              <a:t>4/3/2013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63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9E5F-D71B-48FC-8E9F-3DADDB01D39C}" type="datetime1">
              <a:rPr lang="en-US" smtClean="0"/>
              <a:t>4/3/2013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959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03B1-C314-4DAB-918D-105448E696DF}" type="datetime1">
              <a:rPr lang="en-US" smtClean="0"/>
              <a:t>4/3/2013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710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DE9-9070-4870-B121-38975BCED0AA}" type="datetime1">
              <a:rPr lang="en-US" smtClean="0"/>
              <a:t>4/3/2013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7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479A-D941-49E4-AE03-146E88ECE9B5}" type="datetime1">
              <a:rPr lang="en-US" smtClean="0"/>
              <a:t>4/3/2013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59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06F86-7C12-4B75-BF9B-598AE6430465}" type="datetime1">
              <a:rPr lang="en-US" smtClean="0"/>
              <a:t>4/3/2013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346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7390-071F-455E-9A5C-727E3DA92545}" type="datetime1">
              <a:rPr lang="en-US" smtClean="0"/>
              <a:t>4/3/2013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19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A26C-9B57-46E6-90AF-F5D4CF837682}" type="datetime1">
              <a:rPr lang="en-US" smtClean="0"/>
              <a:t>4/3/2013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060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B39B4-0A00-48EA-9A70-83AC193FD7C8}" type="datetime1">
              <a:rPr lang="en-US" smtClean="0"/>
              <a:t>4/3/2013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3869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F6B1-08CA-4AD7-8C66-67B31CFA9F10}" type="datetime1">
              <a:rPr lang="en-US" smtClean="0"/>
              <a:t>4/3/2013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2013. április 4 - 5. DE IK PhD konferencia, Hollókő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F2254-E001-2B49-8E15-FA07AC784A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01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tárgyak internetén használatos kommunikációs technológiák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68568"/>
            <a:ext cx="6400800" cy="770232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hu-HU" b="1" dirty="0" smtClean="0"/>
              <a:t>Előadó: </a:t>
            </a:r>
            <a:r>
              <a:rPr lang="hu-HU" dirty="0" smtClean="0"/>
              <a:t>Balla Tamás I. éves PhD hallgató</a:t>
            </a:r>
          </a:p>
          <a:p>
            <a:pPr algn="r"/>
            <a:r>
              <a:rPr lang="hu-HU" b="1" dirty="0" smtClean="0"/>
              <a:t>Témavezető: </a:t>
            </a:r>
            <a:r>
              <a:rPr lang="hu-HU" dirty="0" smtClean="0"/>
              <a:t>Dr. Terdik György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201152" y="6165091"/>
            <a:ext cx="5066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50000"/>
                  </a:schemeClr>
                </a:solidFill>
              </a:rPr>
              <a:t>2013.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á</a:t>
            </a:r>
            <a:r>
              <a:rPr lang="hu-HU" dirty="0" smtClean="0">
                <a:solidFill>
                  <a:schemeClr val="bg1">
                    <a:lumMod val="50000"/>
                  </a:schemeClr>
                </a:solidFill>
              </a:rPr>
              <a:t>prilis 4 - 5. DE IK PhD konferencia, Hollókő</a:t>
            </a:r>
            <a:endParaRPr lang="hu-H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3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Powerline</a:t>
            </a:r>
            <a:r>
              <a:rPr lang="hu-HU" dirty="0" smtClean="0"/>
              <a:t> (</a:t>
            </a:r>
            <a:r>
              <a:rPr lang="hu-HU" dirty="0" err="1" smtClean="0"/>
              <a:t>HomePlug</a:t>
            </a:r>
            <a:r>
              <a:rPr lang="hu-HU" dirty="0" smtClean="0"/>
              <a:t>, BPL)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Átviteli közeg: meglévő erősáramú (230V) hálózat</a:t>
            </a:r>
          </a:p>
          <a:p>
            <a:r>
              <a:rPr lang="hu-HU" dirty="0" smtClean="0"/>
              <a:t>Felhasználási terület: otthoni használat</a:t>
            </a:r>
          </a:p>
          <a:p>
            <a:r>
              <a:rPr lang="hu-HU" dirty="0" smtClean="0"/>
              <a:t>Átviteli sebesség: 500 Mbps (HomePlug AV2)</a:t>
            </a:r>
          </a:p>
          <a:p>
            <a:r>
              <a:rPr lang="hu-HU" dirty="0" smtClean="0"/>
              <a:t>Hatótávolság: kicsi (házon belül)</a:t>
            </a:r>
          </a:p>
          <a:p>
            <a:r>
              <a:rPr lang="hu-HU" dirty="0" smtClean="0"/>
              <a:t>Titkosítás: 128 bit AES</a:t>
            </a:r>
          </a:p>
          <a:p>
            <a:r>
              <a:rPr lang="hu-HU" dirty="0" smtClean="0"/>
              <a:t>Előnyök: meglévő erősáramú hálózaton használható, egyszerű konfiguráció</a:t>
            </a:r>
          </a:p>
          <a:p>
            <a:r>
              <a:rPr lang="hu-HU" dirty="0" smtClean="0"/>
              <a:t>Hátrányok: osztott közeghozzáférés (ütközés)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23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hu-HU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Szakirodalom</a:t>
            </a:r>
            <a:endParaRPr lang="hu-HU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sz="2400" b="1" dirty="0" smtClean="0"/>
              <a:t>Andrew </a:t>
            </a:r>
            <a:r>
              <a:rPr lang="hu-HU" sz="2400" b="1" dirty="0"/>
              <a:t>S. </a:t>
            </a:r>
            <a:r>
              <a:rPr lang="hu-HU" sz="2400" b="1" dirty="0" err="1"/>
              <a:t>Tanenbaum</a:t>
            </a:r>
            <a:r>
              <a:rPr lang="hu-HU" sz="2400" b="1" dirty="0"/>
              <a:t> - </a:t>
            </a:r>
            <a:r>
              <a:rPr lang="hu-HU" sz="2400" dirty="0"/>
              <a:t>Computer </a:t>
            </a:r>
            <a:r>
              <a:rPr lang="hu-HU" sz="2400" dirty="0" err="1"/>
              <a:t>Networks</a:t>
            </a:r>
            <a:r>
              <a:rPr lang="hu-HU" sz="2400" dirty="0"/>
              <a:t> (5th </a:t>
            </a:r>
            <a:r>
              <a:rPr lang="hu-HU" sz="2400" dirty="0" err="1"/>
              <a:t>Edition</a:t>
            </a:r>
            <a:r>
              <a:rPr lang="hu-HU" sz="2400" dirty="0"/>
              <a:t>) 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b="1" dirty="0" err="1"/>
              <a:t>Ian</a:t>
            </a:r>
            <a:r>
              <a:rPr lang="hu-HU" sz="2400" b="1" dirty="0"/>
              <a:t> F. </a:t>
            </a:r>
            <a:r>
              <a:rPr lang="hu-HU" sz="2400" b="1" dirty="0" err="1"/>
              <a:t>Akyildiz</a:t>
            </a:r>
            <a:r>
              <a:rPr lang="hu-HU" sz="2400" b="1" dirty="0"/>
              <a:t>, </a:t>
            </a:r>
            <a:r>
              <a:rPr lang="hu-HU" sz="2400" b="1" dirty="0" err="1"/>
              <a:t>Mehmet</a:t>
            </a:r>
            <a:r>
              <a:rPr lang="hu-HU" sz="2400" b="1" dirty="0"/>
              <a:t> </a:t>
            </a:r>
            <a:r>
              <a:rPr lang="hu-HU" sz="2400" b="1" dirty="0" err="1"/>
              <a:t>Can</a:t>
            </a:r>
            <a:r>
              <a:rPr lang="hu-HU" sz="2400" b="1" dirty="0"/>
              <a:t> </a:t>
            </a:r>
            <a:r>
              <a:rPr lang="hu-HU" sz="2400" b="1" dirty="0" err="1"/>
              <a:t>Vuran</a:t>
            </a:r>
            <a:r>
              <a:rPr lang="hu-HU" sz="2400" b="1" dirty="0"/>
              <a:t> - </a:t>
            </a:r>
            <a:r>
              <a:rPr lang="hu-HU" sz="2400" dirty="0" err="1"/>
              <a:t>Wireless</a:t>
            </a:r>
            <a:r>
              <a:rPr lang="hu-HU" sz="2400" dirty="0"/>
              <a:t> </a:t>
            </a:r>
            <a:r>
              <a:rPr lang="hu-HU" sz="2400" dirty="0" err="1"/>
              <a:t>Sensor</a:t>
            </a:r>
            <a:r>
              <a:rPr lang="hu-HU" sz="2400" dirty="0"/>
              <a:t> </a:t>
            </a:r>
            <a:r>
              <a:rPr lang="hu-HU" sz="2400" dirty="0" err="1" smtClean="0"/>
              <a:t>Networks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b="1" dirty="0" err="1"/>
              <a:t>Shahin</a:t>
            </a:r>
            <a:r>
              <a:rPr lang="hu-HU" sz="2400" b="1" dirty="0"/>
              <a:t> </a:t>
            </a:r>
            <a:r>
              <a:rPr lang="hu-HU" sz="2400" b="1" dirty="0" err="1"/>
              <a:t>Farahani</a:t>
            </a:r>
            <a:r>
              <a:rPr lang="hu-HU" sz="2400" b="1" dirty="0"/>
              <a:t> - </a:t>
            </a:r>
            <a:r>
              <a:rPr lang="hu-HU" sz="2400" dirty="0" err="1"/>
              <a:t>ZigBee</a:t>
            </a:r>
            <a:r>
              <a:rPr lang="hu-HU" sz="2400" dirty="0"/>
              <a:t> </a:t>
            </a:r>
            <a:r>
              <a:rPr lang="hu-HU" sz="2400" dirty="0" err="1"/>
              <a:t>Wireless</a:t>
            </a:r>
            <a:r>
              <a:rPr lang="hu-HU" sz="2400" dirty="0"/>
              <a:t> </a:t>
            </a:r>
            <a:r>
              <a:rPr lang="hu-HU" sz="2400" dirty="0" err="1"/>
              <a:t>Networks</a:t>
            </a:r>
            <a:r>
              <a:rPr lang="hu-HU" sz="2400" dirty="0"/>
              <a:t> and </a:t>
            </a:r>
            <a:r>
              <a:rPr lang="hu-HU" sz="2400" dirty="0" err="1" smtClean="0"/>
              <a:t>Transceivers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b="1" dirty="0" err="1"/>
              <a:t>Ying</a:t>
            </a:r>
            <a:r>
              <a:rPr lang="hu-HU" sz="2400" b="1" dirty="0"/>
              <a:t> </a:t>
            </a:r>
            <a:r>
              <a:rPr lang="hu-HU" sz="2400" b="1" dirty="0" err="1"/>
              <a:t>Zhang</a:t>
            </a:r>
            <a:r>
              <a:rPr lang="hu-HU" sz="2400" b="1" dirty="0"/>
              <a:t>  - </a:t>
            </a:r>
            <a:r>
              <a:rPr lang="hu-HU" sz="2400" dirty="0" err="1"/>
              <a:t>Future</a:t>
            </a:r>
            <a:r>
              <a:rPr lang="hu-HU" sz="2400" dirty="0"/>
              <a:t> </a:t>
            </a:r>
            <a:r>
              <a:rPr lang="hu-HU" sz="2400" dirty="0" err="1"/>
              <a:t>Wireless</a:t>
            </a:r>
            <a:r>
              <a:rPr lang="hu-HU" sz="2400" dirty="0"/>
              <a:t> </a:t>
            </a:r>
            <a:r>
              <a:rPr lang="hu-HU" sz="2400" dirty="0" err="1"/>
              <a:t>Networks</a:t>
            </a:r>
            <a:r>
              <a:rPr lang="hu-HU" sz="2400" dirty="0"/>
              <a:t> and </a:t>
            </a:r>
            <a:r>
              <a:rPr lang="hu-HU" sz="2400" dirty="0" err="1"/>
              <a:t>Information</a:t>
            </a:r>
            <a:r>
              <a:rPr lang="hu-HU" sz="2400" dirty="0"/>
              <a:t> </a:t>
            </a:r>
            <a:r>
              <a:rPr lang="hu-HU" sz="2400" dirty="0" smtClean="0"/>
              <a:t>Systems</a:t>
            </a:r>
          </a:p>
          <a:p>
            <a:endParaRPr lang="hu-HU" sz="2400" dirty="0"/>
          </a:p>
          <a:p>
            <a:r>
              <a:rPr lang="en-US" sz="2400" b="1" dirty="0" err="1"/>
              <a:t>Jyh</a:t>
            </a:r>
            <a:r>
              <a:rPr lang="en-US" sz="2400" b="1" dirty="0"/>
              <a:t>-Cheng Chen, Tao Zhang </a:t>
            </a:r>
            <a:r>
              <a:rPr lang="en-US" sz="2400" dirty="0"/>
              <a:t>- IP-Based Next-Generation Wireless Networks</a:t>
            </a:r>
            <a:endParaRPr lang="hu-HU" sz="2400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810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További tervek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FIRST projekt keretén belül </a:t>
            </a:r>
            <a:r>
              <a:rPr lang="hu-HU" sz="2800" dirty="0" err="1" smtClean="0"/>
              <a:t>ZigBee</a:t>
            </a:r>
            <a:r>
              <a:rPr lang="hu-HU" sz="2800" dirty="0" smtClean="0"/>
              <a:t> alapú szenzorhálózatok minőségelemzése</a:t>
            </a:r>
          </a:p>
          <a:p>
            <a:endParaRPr lang="hu-HU" sz="2800" dirty="0" smtClean="0"/>
          </a:p>
          <a:p>
            <a:r>
              <a:rPr lang="hu-HU" sz="2800" dirty="0" err="1" smtClean="0"/>
              <a:t>WiFi</a:t>
            </a:r>
            <a:r>
              <a:rPr lang="hu-HU" sz="2800" dirty="0" smtClean="0"/>
              <a:t> alapú hálózatok jel zaj viszonyának elemzése</a:t>
            </a:r>
          </a:p>
          <a:p>
            <a:endParaRPr lang="hu-HU" sz="2800" dirty="0" smtClean="0"/>
          </a:p>
          <a:p>
            <a:r>
              <a:rPr lang="hu-HU" sz="2800" dirty="0" smtClean="0"/>
              <a:t>SIP protokollcsalád az és szenzorhálózatok integrálhatóságának vizsgálata</a:t>
            </a:r>
          </a:p>
          <a:p>
            <a:endParaRPr lang="hu-HU" sz="2800" dirty="0" smtClean="0"/>
          </a:p>
          <a:p>
            <a:r>
              <a:rPr lang="hu-HU" sz="2800" dirty="0" smtClean="0"/>
              <a:t>Multimédiás tartalmat szolgáltató szenzorok </a:t>
            </a:r>
            <a:endParaRPr lang="hu-HU" sz="28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535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Konferenciák, publikációk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400" b="1" dirty="0" err="1" smtClean="0">
                <a:solidFill>
                  <a:schemeClr val="accent3">
                    <a:lumMod val="75000"/>
                  </a:schemeClr>
                </a:solidFill>
              </a:rPr>
              <a:t>Networkshop</a:t>
            </a:r>
            <a:r>
              <a:rPr lang="hu-HU" sz="2400" b="1" dirty="0">
                <a:solidFill>
                  <a:schemeClr val="accent3">
                    <a:lumMod val="75000"/>
                  </a:schemeClr>
                </a:solidFill>
              </a:rPr>
              <a:t> 2013 </a:t>
            </a:r>
            <a:r>
              <a:rPr lang="hu-HU" sz="2400" b="1" dirty="0" smtClean="0">
                <a:solidFill>
                  <a:schemeClr val="accent3">
                    <a:lumMod val="75000"/>
                  </a:schemeClr>
                </a:solidFill>
              </a:rPr>
              <a:t>(Sopron, 2013. március 26–28):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accent3">
                    <a:lumMod val="75000"/>
                  </a:schemeClr>
                </a:solidFill>
              </a:rPr>
              <a:t>NGN </a:t>
            </a:r>
            <a:r>
              <a:rPr lang="hu-HU" sz="2400" dirty="0">
                <a:solidFill>
                  <a:schemeClr val="accent3">
                    <a:lumMod val="75000"/>
                  </a:schemeClr>
                </a:solidFill>
              </a:rPr>
              <a:t>csúcstechnológiák telepítése a Debreceni </a:t>
            </a:r>
            <a:r>
              <a:rPr lang="hu-HU" sz="2400" dirty="0" smtClean="0">
                <a:solidFill>
                  <a:schemeClr val="accent3">
                    <a:lumMod val="75000"/>
                  </a:schemeClr>
                </a:solidFill>
              </a:rPr>
              <a:t>Egyetemen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b="1" dirty="0" smtClean="0"/>
              <a:t>A</a:t>
            </a:r>
            <a:r>
              <a:rPr lang="en-US" sz="2400" b="1" dirty="0" err="1" smtClean="0"/>
              <a:t>dvances</a:t>
            </a:r>
            <a:r>
              <a:rPr lang="en-US" sz="2400" b="1" dirty="0" smtClean="0"/>
              <a:t> </a:t>
            </a:r>
            <a:r>
              <a:rPr lang="en-US" sz="2400" b="1" dirty="0"/>
              <a:t>in Wireless Sensor </a:t>
            </a:r>
            <a:r>
              <a:rPr lang="en-US" sz="2400" b="1" dirty="0" smtClean="0"/>
              <a:t>Networks</a:t>
            </a:r>
            <a:r>
              <a:rPr lang="hu-HU" sz="2400" b="1" dirty="0" smtClean="0"/>
              <a:t> (Debrecen, 2013. április 15.):</a:t>
            </a:r>
          </a:p>
          <a:p>
            <a:pPr marL="0" indent="0">
              <a:buNone/>
            </a:pPr>
            <a:r>
              <a:rPr lang="hu-HU" sz="2400" dirty="0" err="1" smtClean="0"/>
              <a:t>High</a:t>
            </a:r>
            <a:r>
              <a:rPr lang="hu-HU" sz="2400" dirty="0" smtClean="0"/>
              <a:t> </a:t>
            </a:r>
            <a:r>
              <a:rPr lang="hu-HU" sz="2400" dirty="0" err="1" smtClean="0"/>
              <a:t>quality</a:t>
            </a:r>
            <a:r>
              <a:rPr lang="hu-HU" sz="2400" dirty="0" smtClean="0"/>
              <a:t>, platform </a:t>
            </a:r>
            <a:r>
              <a:rPr lang="hu-HU" sz="2400" dirty="0" err="1" smtClean="0"/>
              <a:t>independent</a:t>
            </a:r>
            <a:r>
              <a:rPr lang="hu-HU" sz="2400" dirty="0" smtClean="0"/>
              <a:t>, </a:t>
            </a:r>
            <a:r>
              <a:rPr lang="hu-HU" sz="2400" dirty="0" err="1" smtClean="0"/>
              <a:t>real</a:t>
            </a:r>
            <a:r>
              <a:rPr lang="hu-HU" sz="2400" dirty="0" smtClean="0"/>
              <a:t> </a:t>
            </a:r>
            <a:r>
              <a:rPr lang="hu-HU" sz="2400" dirty="0" err="1" smtClean="0"/>
              <a:t>time</a:t>
            </a:r>
            <a:r>
              <a:rPr lang="hu-HU" sz="2400" dirty="0" smtClean="0"/>
              <a:t> </a:t>
            </a:r>
            <a:r>
              <a:rPr lang="hu-HU" sz="2400" dirty="0" err="1" smtClean="0"/>
              <a:t>applications</a:t>
            </a:r>
            <a:r>
              <a:rPr lang="hu-HU" sz="2400" dirty="0"/>
              <a:t> </a:t>
            </a:r>
            <a:r>
              <a:rPr lang="hu-HU" sz="2400" dirty="0" smtClean="0"/>
              <a:t>over VPN</a:t>
            </a:r>
            <a:endParaRPr lang="hu-HU" sz="2400" dirty="0" smtClean="0"/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b="1" dirty="0" smtClean="0"/>
              <a:t>GIS 2013 (Debrecen, </a:t>
            </a:r>
            <a:r>
              <a:rPr lang="hu-HU" sz="2400" b="1" dirty="0"/>
              <a:t>2013. május </a:t>
            </a:r>
            <a:r>
              <a:rPr lang="hu-HU" sz="2400" b="1" dirty="0" smtClean="0"/>
              <a:t>23-24):</a:t>
            </a:r>
          </a:p>
          <a:p>
            <a:pPr marL="0" indent="0">
              <a:buNone/>
            </a:pPr>
            <a:r>
              <a:rPr lang="hu-HU" sz="2400" dirty="0" smtClean="0"/>
              <a:t>Térbeli </a:t>
            </a:r>
            <a:r>
              <a:rPr lang="hu-HU" sz="2400" dirty="0"/>
              <a:t>folyamatok elemzése </a:t>
            </a:r>
            <a:r>
              <a:rPr lang="hu-HU" sz="2400" dirty="0" err="1"/>
              <a:t>WiFi</a:t>
            </a:r>
            <a:r>
              <a:rPr lang="hu-HU" sz="2400" dirty="0"/>
              <a:t> alapú virtuális szenzor </a:t>
            </a:r>
            <a:r>
              <a:rPr lang="hu-HU" sz="2400" dirty="0" smtClean="0"/>
              <a:t>hálózattal</a:t>
            </a:r>
          </a:p>
          <a:p>
            <a:pPr marL="0" indent="0">
              <a:buNone/>
            </a:pPr>
            <a:endParaRPr lang="hu-HU" sz="2400" dirty="0" smtClean="0"/>
          </a:p>
          <a:p>
            <a:pPr marL="0" indent="0">
              <a:buNone/>
            </a:pPr>
            <a:r>
              <a:rPr lang="hu-HU" sz="2400" b="1" dirty="0" smtClean="0"/>
              <a:t>? </a:t>
            </a:r>
            <a:r>
              <a:rPr lang="en-US" sz="2400" b="1" dirty="0" smtClean="0"/>
              <a:t>LINDI </a:t>
            </a:r>
            <a:r>
              <a:rPr lang="en-US" sz="2400" b="1" dirty="0"/>
              <a:t>2013 (</a:t>
            </a:r>
            <a:r>
              <a:rPr lang="en-US" sz="2400" b="1" dirty="0" err="1"/>
              <a:t>Wildau</a:t>
            </a:r>
            <a:r>
              <a:rPr lang="en-US" sz="2400" b="1" dirty="0"/>
              <a:t>, Germany, </a:t>
            </a:r>
            <a:r>
              <a:rPr lang="hu-HU" sz="2400" b="1" dirty="0"/>
              <a:t> 2013. </a:t>
            </a:r>
            <a:r>
              <a:rPr lang="en-US" sz="2400" b="1" dirty="0"/>
              <a:t>September 26-28</a:t>
            </a:r>
            <a:r>
              <a:rPr lang="en-US" sz="2400" b="1" dirty="0" smtClean="0"/>
              <a:t>)</a:t>
            </a:r>
            <a:r>
              <a:rPr lang="hu-HU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smtClean="0"/>
              <a:t>Efficiency </a:t>
            </a:r>
            <a:r>
              <a:rPr lang="en-US" sz="2400" dirty="0"/>
              <a:t>analysis of the communication technologies in sensor </a:t>
            </a:r>
            <a:r>
              <a:rPr lang="en-US" sz="2400" dirty="0" smtClean="0"/>
              <a:t>environment</a:t>
            </a:r>
            <a:endParaRPr lang="hu-HU" sz="240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995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71600" y="2683381"/>
            <a:ext cx="6447802" cy="10254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sz="5400" dirty="0" smtClean="0"/>
              <a:t>Köszönöm a figyelmet!</a:t>
            </a:r>
            <a:endParaRPr lang="hu-HU" sz="540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812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Tartalom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PhD téma bemutatása</a:t>
            </a:r>
          </a:p>
          <a:p>
            <a:pPr lvl="1"/>
            <a:r>
              <a:rPr lang="hu-HU" dirty="0" smtClean="0"/>
              <a:t>A tárgyak internete</a:t>
            </a:r>
          </a:p>
          <a:p>
            <a:pPr lvl="1"/>
            <a:r>
              <a:rPr lang="hu-HU" dirty="0" smtClean="0"/>
              <a:t>Kommunikációs technológiák a tárgyak internetén</a:t>
            </a:r>
          </a:p>
          <a:p>
            <a:pPr lvl="1"/>
            <a:r>
              <a:rPr lang="hu-HU" dirty="0" smtClean="0"/>
              <a:t>Az egyes mechanizmusok összehasonlítása</a:t>
            </a:r>
          </a:p>
          <a:p>
            <a:pPr lvl="1"/>
            <a:r>
              <a:rPr lang="hu-HU" dirty="0" smtClean="0"/>
              <a:t>Szakirodalom a témához kapcsolódóan</a:t>
            </a:r>
          </a:p>
          <a:p>
            <a:r>
              <a:rPr lang="hu-HU" dirty="0" smtClean="0"/>
              <a:t>További tervek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986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PhD téma bemutatása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/>
              <a:t>A kidolgozni tervezett téma címe: „Tárgyak internete mechanizmusainak </a:t>
            </a:r>
            <a:r>
              <a:rPr lang="hu-HU" sz="2800" dirty="0" smtClean="0"/>
              <a:t>minőségelemzése”</a:t>
            </a:r>
          </a:p>
          <a:p>
            <a:endParaRPr lang="hu-HU" sz="2800" dirty="0" smtClean="0"/>
          </a:p>
          <a:p>
            <a:r>
              <a:rPr lang="hu-HU" sz="2800" dirty="0" smtClean="0"/>
              <a:t>A téma aktualitása</a:t>
            </a:r>
          </a:p>
          <a:p>
            <a:endParaRPr lang="hu-HU" sz="2800" dirty="0"/>
          </a:p>
          <a:p>
            <a:r>
              <a:rPr lang="hu-HU" sz="2800" dirty="0" smtClean="0"/>
              <a:t>IoT -› IoE</a:t>
            </a:r>
          </a:p>
          <a:p>
            <a:endParaRPr lang="hu-HU" sz="2800" dirty="0"/>
          </a:p>
          <a:p>
            <a:endParaRPr lang="hu-HU" sz="2800" dirty="0" smtClean="0"/>
          </a:p>
          <a:p>
            <a:endParaRPr lang="hu-HU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759" y="2730646"/>
            <a:ext cx="5264826" cy="3395517"/>
          </a:xfrm>
          <a:prstGeom prst="rect">
            <a:avLst/>
          </a:prstGeom>
        </p:spPr>
      </p:pic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94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hu-HU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tárgyak internete</a:t>
            </a:r>
          </a:p>
        </p:txBody>
      </p:sp>
      <p:pic>
        <p:nvPicPr>
          <p:cNvPr id="1026" name="Picture 2" descr="http://www.symplio.com/wp-content/uploads/2011/09/beecham_research_internet_of_thing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93" y="1222046"/>
            <a:ext cx="8290961" cy="537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918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hu-HU" sz="4400" dirty="0" smtClean="0">
                <a:latin typeface="+mj-lt"/>
              </a:rPr>
              <a:t>Kommunikációs technológiák a tárgyak internetén</a:t>
            </a:r>
            <a:endParaRPr lang="hu-HU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dirty="0" smtClean="0">
              <a:solidFill>
                <a:srgbClr val="000000"/>
              </a:solidFill>
            </a:endParaRPr>
          </a:p>
          <a:p>
            <a:r>
              <a:rPr lang="hu-HU" dirty="0" smtClean="0">
                <a:solidFill>
                  <a:srgbClr val="000000"/>
                </a:solidFill>
              </a:rPr>
              <a:t>Vezeték nélküi</a:t>
            </a:r>
          </a:p>
          <a:p>
            <a:pPr lvl="1"/>
            <a:r>
              <a:rPr lang="hu-HU" dirty="0" err="1" smtClean="0">
                <a:solidFill>
                  <a:srgbClr val="000000"/>
                </a:solidFill>
              </a:rPr>
              <a:t>WiFi</a:t>
            </a:r>
            <a:r>
              <a:rPr lang="hu-HU" dirty="0" smtClean="0">
                <a:solidFill>
                  <a:srgbClr val="000000"/>
                </a:solidFill>
              </a:rPr>
              <a:t> (IEEE 802.11)</a:t>
            </a:r>
          </a:p>
          <a:p>
            <a:pPr lvl="1"/>
            <a:r>
              <a:rPr lang="hu-HU" dirty="0" err="1" smtClean="0">
                <a:solidFill>
                  <a:srgbClr val="000000"/>
                </a:solidFill>
              </a:rPr>
              <a:t>ZigBee</a:t>
            </a:r>
            <a:r>
              <a:rPr lang="hu-HU" dirty="0" smtClean="0">
                <a:solidFill>
                  <a:srgbClr val="000000"/>
                </a:solidFill>
              </a:rPr>
              <a:t> (IEEE 802.15.4)</a:t>
            </a:r>
          </a:p>
          <a:p>
            <a:endParaRPr lang="hu-HU" dirty="0" smtClean="0">
              <a:solidFill>
                <a:srgbClr val="000000"/>
              </a:solidFill>
            </a:endParaRPr>
          </a:p>
          <a:p>
            <a:r>
              <a:rPr lang="hu-HU" dirty="0" smtClean="0">
                <a:solidFill>
                  <a:srgbClr val="000000"/>
                </a:solidFill>
              </a:rPr>
              <a:t>Vezetékes</a:t>
            </a:r>
          </a:p>
          <a:p>
            <a:pPr lvl="1"/>
            <a:r>
              <a:rPr lang="hu-HU" dirty="0" err="1" smtClean="0">
                <a:solidFill>
                  <a:srgbClr val="000000"/>
                </a:solidFill>
              </a:rPr>
              <a:t>Powerline</a:t>
            </a:r>
            <a:r>
              <a:rPr lang="hu-HU" dirty="0" smtClean="0">
                <a:solidFill>
                  <a:srgbClr val="000000"/>
                </a:solidFill>
              </a:rPr>
              <a:t> (IEEE 1901)</a:t>
            </a:r>
          </a:p>
          <a:p>
            <a:endParaRPr lang="hu-HU" dirty="0" smtClean="0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054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hu-HU" sz="4400" dirty="0" err="1" smtClean="0">
                <a:solidFill>
                  <a:srgbClr val="000000"/>
                </a:solidFill>
                <a:latin typeface="+mj-lt"/>
              </a:rPr>
              <a:t>WiFi</a:t>
            </a:r>
            <a:r>
              <a:rPr lang="hu-HU" sz="4400" dirty="0" smtClean="0">
                <a:solidFill>
                  <a:srgbClr val="000000"/>
                </a:solidFill>
                <a:latin typeface="+mj-lt"/>
              </a:rPr>
              <a:t> (IEEE 802.11)</a:t>
            </a:r>
            <a:endParaRPr lang="hu-HU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Átviteli közeg: vezetéknélküli (2.4 GHz és 5 GHz)</a:t>
            </a:r>
          </a:p>
          <a:p>
            <a:r>
              <a:rPr lang="hu-HU" dirty="0" smtClean="0"/>
              <a:t>Felhasználási terület: adathálózatok</a:t>
            </a:r>
          </a:p>
          <a:p>
            <a:r>
              <a:rPr lang="hu-HU" dirty="0" smtClean="0"/>
              <a:t>Átviteli sebesség: 1 Mbit/sec – 600 Mbit/sec ... </a:t>
            </a:r>
            <a:r>
              <a:rPr lang="en-US" dirty="0"/>
              <a:t>t</a:t>
            </a:r>
            <a:r>
              <a:rPr lang="hu-HU" dirty="0" smtClean="0"/>
              <a:t>ovábbi fejleszések </a:t>
            </a:r>
          </a:p>
          <a:p>
            <a:r>
              <a:rPr lang="hu-HU" dirty="0" smtClean="0"/>
              <a:t>Hatótávolság: 70m (beltér) – 10+ km (kültér)</a:t>
            </a:r>
          </a:p>
          <a:p>
            <a:r>
              <a:rPr lang="hu-HU" dirty="0" smtClean="0"/>
              <a:t>Titkosítás: többféle, jól skálázható</a:t>
            </a:r>
          </a:p>
          <a:p>
            <a:r>
              <a:rPr lang="hu-HU" dirty="0" smtClean="0"/>
              <a:t>Előnyök: nagy hatótávolság, nagy átviteli sebesség</a:t>
            </a:r>
          </a:p>
          <a:p>
            <a:pPr marL="342900" lvl="1" indent="-342900">
              <a:buFont typeface="Arial"/>
              <a:buChar char="•"/>
            </a:pPr>
            <a:r>
              <a:rPr lang="hu-HU" dirty="0" smtClean="0"/>
              <a:t>Hátrányok: nagy energia felhasználás, 2.</a:t>
            </a:r>
            <a:r>
              <a:rPr lang="hu-HU" dirty="0" smtClean="0">
                <a:solidFill>
                  <a:srgbClr val="000000"/>
                </a:solidFill>
              </a:rPr>
              <a:t>4 GHz esetén zajos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00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hu-HU" sz="4400" dirty="0" err="1" smtClean="0">
                <a:solidFill>
                  <a:srgbClr val="000000"/>
                </a:solidFill>
                <a:latin typeface="+mj-lt"/>
              </a:rPr>
              <a:t>WiFi</a:t>
            </a:r>
            <a:r>
              <a:rPr lang="hu-HU" sz="4400" dirty="0" smtClean="0">
                <a:solidFill>
                  <a:srgbClr val="000000"/>
                </a:solidFill>
                <a:latin typeface="+mj-lt"/>
              </a:rPr>
              <a:t> (IEEE 802.11)</a:t>
            </a:r>
            <a:endParaRPr lang="hu-HU" sz="4400" dirty="0">
              <a:latin typeface="+mj-lt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057352"/>
              </p:ext>
            </p:extLst>
          </p:nvPr>
        </p:nvGraphicFramePr>
        <p:xfrm>
          <a:off x="972065" y="5107457"/>
          <a:ext cx="7363080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948"/>
                <a:gridCol w="2039811"/>
                <a:gridCol w="1979486"/>
                <a:gridCol w="2235835"/>
              </a:tblGrid>
              <a:tr h="23299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Szabvány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Megjelenés</a:t>
                      </a:r>
                      <a:r>
                        <a:rPr lang="hu-HU" sz="1600" baseline="0" dirty="0" smtClean="0"/>
                        <a:t> éve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Működési frekvencia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Adatátviteli sebesség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802.11 </a:t>
                      </a:r>
                      <a:r>
                        <a:rPr lang="hu-HU" sz="1600" dirty="0" err="1" smtClean="0"/>
                        <a:t>ac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2014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2.4 / 5 </a:t>
                      </a:r>
                      <a:r>
                        <a:rPr lang="hu-HU" sz="1600" dirty="0" err="1" smtClean="0"/>
                        <a:t>GHz</a:t>
                      </a:r>
                      <a:endParaRPr lang="hu-H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1.3 </a:t>
                      </a:r>
                      <a:r>
                        <a:rPr lang="hu-HU" sz="1600" dirty="0" err="1" smtClean="0"/>
                        <a:t>Gbps</a:t>
                      </a:r>
                      <a:endParaRPr lang="hu-H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802.11 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?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2.4 / 5 / 60 </a:t>
                      </a:r>
                      <a:r>
                        <a:rPr lang="hu-HU" sz="1600" dirty="0" err="1" smtClean="0"/>
                        <a:t>GHz</a:t>
                      </a:r>
                      <a:endParaRPr lang="hu-H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7 </a:t>
                      </a:r>
                      <a:r>
                        <a:rPr lang="hu-HU" sz="1600" dirty="0" err="1" smtClean="0"/>
                        <a:t>Gbps</a:t>
                      </a:r>
                      <a:endParaRPr lang="hu-HU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rtalom hely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806707"/>
              </p:ext>
            </p:extLst>
          </p:nvPr>
        </p:nvGraphicFramePr>
        <p:xfrm>
          <a:off x="325704" y="2060588"/>
          <a:ext cx="8476426" cy="1966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893"/>
                <a:gridCol w="1545209"/>
                <a:gridCol w="1643063"/>
                <a:gridCol w="1979486"/>
                <a:gridCol w="2009775"/>
              </a:tblGrid>
              <a:tr h="48302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Szabvány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aseline="0" dirty="0" smtClean="0"/>
                        <a:t>Megjelenés éve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Kompatibilitás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Működési frekvencia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Adatátviteli sebesség</a:t>
                      </a:r>
                      <a:endParaRPr lang="hu-H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IEEE 802.11b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1999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IEEE 802.11b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2.4 </a:t>
                      </a:r>
                      <a:r>
                        <a:rPr lang="hu-HU" sz="1600" dirty="0" err="1" smtClean="0"/>
                        <a:t>GHz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11 </a:t>
                      </a:r>
                      <a:r>
                        <a:rPr lang="hu-HU" sz="1600" dirty="0" err="1" smtClean="0"/>
                        <a:t>Mbps</a:t>
                      </a:r>
                      <a:endParaRPr lang="hu-H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IEEE 802.11a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1999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IEEE 802.11a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5 </a:t>
                      </a:r>
                      <a:r>
                        <a:rPr lang="hu-HU" sz="1600" dirty="0" err="1" smtClean="0"/>
                        <a:t>GHz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smtClean="0"/>
                        <a:t>54 Mbps</a:t>
                      </a:r>
                      <a:endParaRPr lang="hu-HU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IEEE 802.11g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2003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IEEE 802.11b/g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2.4 </a:t>
                      </a:r>
                      <a:r>
                        <a:rPr lang="hu-HU" sz="1600" dirty="0" err="1" smtClean="0"/>
                        <a:t>GHz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54 </a:t>
                      </a:r>
                      <a:r>
                        <a:rPr lang="hu-HU" sz="1600" dirty="0" err="1" smtClean="0"/>
                        <a:t>Mbps</a:t>
                      </a:r>
                      <a:endParaRPr lang="hu-HU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IEEE 802.11n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2009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IEEE 802.11a/b/g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2.4 / 5 </a:t>
                      </a:r>
                      <a:r>
                        <a:rPr lang="hu-HU" sz="1600" dirty="0" err="1" smtClean="0"/>
                        <a:t>GHz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600 </a:t>
                      </a:r>
                      <a:r>
                        <a:rPr lang="hu-HU" sz="1600" dirty="0" err="1" smtClean="0"/>
                        <a:t>Mbps</a:t>
                      </a:r>
                      <a:endParaRPr lang="hu-HU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zövegdoboz 9"/>
          <p:cNvSpPr txBox="1"/>
          <p:nvPr/>
        </p:nvSpPr>
        <p:spPr>
          <a:xfrm>
            <a:off x="4102443" y="1499286"/>
            <a:ext cx="700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Jelen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4102443" y="4534929"/>
            <a:ext cx="700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Jövő</a:t>
            </a:r>
            <a:endParaRPr lang="hu-HU" dirty="0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972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hu-HU" sz="4400" dirty="0" err="1" smtClean="0">
                <a:latin typeface="+mj-lt"/>
              </a:rPr>
              <a:t>ZigBee</a:t>
            </a:r>
            <a:r>
              <a:rPr lang="hu-HU" sz="4400" dirty="0" smtClean="0">
                <a:latin typeface="+mj-lt"/>
              </a:rPr>
              <a:t> (</a:t>
            </a:r>
            <a:r>
              <a:rPr lang="hu-HU" sz="4400" dirty="0" smtClean="0">
                <a:solidFill>
                  <a:srgbClr val="000000"/>
                </a:solidFill>
                <a:latin typeface="+mj-lt"/>
              </a:rPr>
              <a:t>IEEE 802.15.4)</a:t>
            </a:r>
            <a:endParaRPr lang="hu-HU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Átviteli közeg: vezetéknélküli (2.4 GHz és 868/915  MHz)</a:t>
            </a:r>
          </a:p>
          <a:p>
            <a:r>
              <a:rPr lang="hu-HU" dirty="0" smtClean="0"/>
              <a:t>Felhasználási terület: szenzorhálózatok</a:t>
            </a:r>
          </a:p>
          <a:p>
            <a:r>
              <a:rPr lang="hu-HU" dirty="0" smtClean="0"/>
              <a:t>Átviteli sebesség: 250 kbps (2.4 GHz), 40 kbps (915 MHz), 20 kbps (868 MHz)</a:t>
            </a:r>
          </a:p>
          <a:p>
            <a:r>
              <a:rPr lang="hu-HU" dirty="0" smtClean="0"/>
              <a:t>Hatótávolság: 30m (beltér) – 1.6 km (kültér)</a:t>
            </a:r>
          </a:p>
          <a:p>
            <a:r>
              <a:rPr lang="hu-HU" dirty="0" smtClean="0"/>
              <a:t>Titkosítás: 128 bit AES</a:t>
            </a:r>
          </a:p>
          <a:p>
            <a:r>
              <a:rPr lang="hu-HU" dirty="0" smtClean="0"/>
              <a:t>Előnyök: jól skálázható, alacsony energiafelhasználás</a:t>
            </a:r>
          </a:p>
          <a:p>
            <a:r>
              <a:rPr lang="hu-HU" dirty="0" smtClean="0"/>
              <a:t>Hátrányok: alacsony adatátviteli sebesség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489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WiFi</a:t>
            </a:r>
            <a:r>
              <a:rPr lang="hu-HU" dirty="0" smtClean="0"/>
              <a:t> és </a:t>
            </a:r>
            <a:r>
              <a:rPr lang="hu-HU" dirty="0" err="1" smtClean="0"/>
              <a:t>ZigBee</a:t>
            </a:r>
            <a:r>
              <a:rPr lang="hu-HU" dirty="0" smtClean="0"/>
              <a:t> összehasonlítása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30" y="3972128"/>
            <a:ext cx="6664607" cy="257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392801"/>
              </p:ext>
            </p:extLst>
          </p:nvPr>
        </p:nvGraphicFramePr>
        <p:xfrm>
          <a:off x="457200" y="1375875"/>
          <a:ext cx="7691012" cy="253188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63671"/>
                <a:gridCol w="2649061"/>
                <a:gridCol w="2478280"/>
              </a:tblGrid>
              <a:tr h="207465"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effectLst/>
                        </a:rPr>
                        <a:t> 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b="1">
                          <a:effectLst/>
                        </a:rPr>
                        <a:t>ZigBee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b="1" dirty="0" err="1">
                          <a:effectLst/>
                        </a:rPr>
                        <a:t>Wi-Fi</a:t>
                      </a:r>
                      <a:endParaRPr lang="hu-HU" sz="1000" b="1" dirty="0">
                        <a:effectLst/>
                      </a:endParaRPr>
                    </a:p>
                  </a:txBody>
                  <a:tcPr marL="36000" marR="36000" marT="36000" marB="36000"/>
                </a:tc>
              </a:tr>
              <a:tr h="207465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Hatótáv</a:t>
                      </a:r>
                      <a:endParaRPr lang="hu-HU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10-1600 méter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50-10000+ méter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</a:tr>
              <a:tr h="207465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Hálózati topológia</a:t>
                      </a:r>
                      <a:endParaRPr lang="hu-HU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Ad-hoc, peer to peer, star, </a:t>
                      </a:r>
                      <a:r>
                        <a:rPr lang="en-US" sz="1000" dirty="0" smtClean="0"/>
                        <a:t>mesh</a:t>
                      </a:r>
                      <a:endParaRPr 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Ad-hoc, star, mesh</a:t>
                      </a:r>
                      <a:endParaRPr lang="en-US" sz="1000" dirty="0"/>
                    </a:p>
                  </a:txBody>
                  <a:tcPr marL="36000" marR="36000" marT="36000" marB="36000"/>
                </a:tc>
              </a:tr>
              <a:tr h="348363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Működési frekvencia</a:t>
                      </a:r>
                      <a:endParaRPr lang="hu-HU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/>
                        <a:t>868 MHz (</a:t>
                      </a:r>
                      <a:r>
                        <a:rPr lang="hu-HU" sz="1000" dirty="0" smtClean="0"/>
                        <a:t>Európa), </a:t>
                      </a:r>
                      <a:r>
                        <a:rPr lang="hu-HU" sz="1000" dirty="0"/>
                        <a:t/>
                      </a:r>
                      <a:br>
                        <a:rPr lang="hu-HU" sz="1000" dirty="0"/>
                      </a:br>
                      <a:r>
                        <a:rPr lang="hu-HU" sz="1000" dirty="0"/>
                        <a:t>900-928 MHz (NA), 2.4 </a:t>
                      </a:r>
                      <a:r>
                        <a:rPr lang="hu-HU" sz="1000" dirty="0" err="1"/>
                        <a:t>GHz</a:t>
                      </a:r>
                      <a:r>
                        <a:rPr lang="hu-HU" sz="1000" dirty="0"/>
                        <a:t> (</a:t>
                      </a:r>
                      <a:r>
                        <a:rPr lang="hu-HU" sz="1000" dirty="0" err="1"/>
                        <a:t>worldwide</a:t>
                      </a:r>
                      <a:r>
                        <a:rPr lang="hu-HU" sz="1000" dirty="0"/>
                        <a:t>)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/>
                        <a:t>2.4 </a:t>
                      </a:r>
                      <a:r>
                        <a:rPr lang="hu-HU" sz="1000" dirty="0" smtClean="0"/>
                        <a:t>és</a:t>
                      </a:r>
                      <a:r>
                        <a:rPr lang="hu-HU" sz="1000" baseline="0" dirty="0" smtClean="0"/>
                        <a:t> </a:t>
                      </a:r>
                      <a:r>
                        <a:rPr lang="hu-HU" sz="1000" dirty="0" smtClean="0"/>
                        <a:t>5 </a:t>
                      </a:r>
                      <a:r>
                        <a:rPr lang="hu-HU" sz="1000" dirty="0" err="1"/>
                        <a:t>GHz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</a:tr>
              <a:tr h="277854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Üzemeltetési bonyolultság</a:t>
                      </a:r>
                      <a:endParaRPr lang="en-US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Alacsony</a:t>
                      </a:r>
                      <a:endParaRPr 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Magas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</a:tr>
              <a:tr h="277854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Energiafelhasználás</a:t>
                      </a:r>
                      <a:endParaRPr lang="en-US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Alacsony</a:t>
                      </a:r>
                      <a:endParaRPr 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Magas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</a:tr>
              <a:tr h="277854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Biztonság</a:t>
                      </a:r>
                      <a:endParaRPr lang="hu-HU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/>
                        <a:t>128 </a:t>
                      </a:r>
                      <a:r>
                        <a:rPr lang="hu-HU" sz="1000" dirty="0" smtClean="0"/>
                        <a:t>bit AES, egyéb alkalmazás szintű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AES,</a:t>
                      </a:r>
                      <a:r>
                        <a:rPr lang="hu-HU" sz="1000" baseline="0" dirty="0" smtClean="0"/>
                        <a:t> TKIP, WEP …</a:t>
                      </a:r>
                      <a:endParaRPr lang="hu-HU" sz="1000" dirty="0"/>
                    </a:p>
                  </a:txBody>
                  <a:tcPr marL="36000" marR="36000" marT="36000" marB="36000"/>
                </a:tc>
              </a:tr>
              <a:tr h="648324">
                <a:tc>
                  <a:txBody>
                    <a:bodyPr/>
                    <a:lstStyle/>
                    <a:p>
                      <a:r>
                        <a:rPr lang="hu-HU" sz="1000" b="1" dirty="0" smtClean="0"/>
                        <a:t>Tipikus</a:t>
                      </a:r>
                      <a:r>
                        <a:rPr lang="hu-HU" sz="1000" b="1" baseline="0" dirty="0" smtClean="0"/>
                        <a:t> felhasználás</a:t>
                      </a:r>
                      <a:endParaRPr lang="hu-HU" sz="1000" b="1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Szenzor hálózatok, ipari felhasználás, </a:t>
                      </a:r>
                      <a:r>
                        <a:rPr lang="hu-HU" sz="1000" dirty="0" err="1" smtClean="0"/>
                        <a:t>epület</a:t>
                      </a:r>
                      <a:r>
                        <a:rPr lang="hu-HU" sz="1000" dirty="0" smtClean="0"/>
                        <a:t> automatizálás</a:t>
                      </a:r>
                      <a:endParaRPr 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Vezeték nélküli </a:t>
                      </a:r>
                      <a:r>
                        <a:rPr lang="hu-HU" sz="1000" dirty="0" err="1" smtClean="0"/>
                        <a:t>LANok</a:t>
                      </a:r>
                      <a:r>
                        <a:rPr lang="hu-HU" sz="1000" dirty="0" smtClean="0"/>
                        <a:t>, Internet szolgáltatás,</a:t>
                      </a:r>
                      <a:r>
                        <a:rPr lang="hu-HU" sz="1000" baseline="0" dirty="0" smtClean="0"/>
                        <a:t> Multimédiás szenzorok?</a:t>
                      </a:r>
                      <a:endParaRPr lang="en-US" sz="10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2254-E001-2B49-8E15-FA07AC784A4C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063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643</Words>
  <Application>Microsoft Office PowerPoint</Application>
  <PresentationFormat>Diavetítés a képernyőre (4:3 oldalarány)</PresentationFormat>
  <Paragraphs>160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 Theme</vt:lpstr>
      <vt:lpstr>A tárgyak internetén használatos kommunikációs technológiák</vt:lpstr>
      <vt:lpstr>Tartalom</vt:lpstr>
      <vt:lpstr>A PhD téma bemutatása</vt:lpstr>
      <vt:lpstr>A tárgyak internete</vt:lpstr>
      <vt:lpstr>Kommunikációs technológiák a tárgyak internetén</vt:lpstr>
      <vt:lpstr>WiFi (IEEE 802.11)</vt:lpstr>
      <vt:lpstr>WiFi (IEEE 802.11)</vt:lpstr>
      <vt:lpstr>ZigBee (IEEE 802.15.4)</vt:lpstr>
      <vt:lpstr>WiFi és ZigBee összehasonlítása</vt:lpstr>
      <vt:lpstr>Powerline (HomePlug, BPL)</vt:lpstr>
      <vt:lpstr>Szakirodalom</vt:lpstr>
      <vt:lpstr>További tervek</vt:lpstr>
      <vt:lpstr>Konferenciák, publikációk</vt:lpstr>
      <vt:lpstr>PowerPoint bemutató</vt:lpstr>
    </vt:vector>
  </TitlesOfParts>
  <Company>balla.tamas@gmail.com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tárgyak internetén használatos kommunikációs technológiák</dc:title>
  <dc:creator>Tamás Balla</dc:creator>
  <cp:lastModifiedBy>BallaT</cp:lastModifiedBy>
  <cp:revision>43</cp:revision>
  <dcterms:created xsi:type="dcterms:W3CDTF">2013-04-01T12:42:55Z</dcterms:created>
  <dcterms:modified xsi:type="dcterms:W3CDTF">2013-04-03T13:40:30Z</dcterms:modified>
</cp:coreProperties>
</file>